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6858000" cy="9906000" type="A4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D0C"/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 showGuides="1">
      <p:cViewPr>
        <p:scale>
          <a:sx n="58" d="100"/>
          <a:sy n="58" d="100"/>
        </p:scale>
        <p:origin x="-3792" y="-80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759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24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274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494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560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269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96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07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7505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5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58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9D68-36D3-46D7-BFDD-998DEBF7EB81}" type="datetimeFigureOut">
              <a:rPr lang="de-DE" smtClean="0"/>
              <a:t>23.06.2025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6FE01-00EA-4022-9705-FAC9C25097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293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ons.de/nachhaltigkeit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hyperlink" Target="https://erlangen-hugenottenstadt.lions.de/kontakt" TargetMode="External"/><Relationship Id="rId4" Type="http://schemas.openxmlformats.org/officeDocument/2006/relationships/hyperlink" Target="https://erlangen-hugenottenstadt.lions.de/XXXSchulprei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.png"/><Relationship Id="rId7" Type="http://schemas.openxmlformats.org/officeDocument/2006/relationships/hyperlink" Target="https://erlangen-hugenottenstadt.lions.de/kontakt" TargetMode="Externa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erlangen-hugenottenstadt.lions.de/XXXSchulpreis" TargetMode="External"/><Relationship Id="rId5" Type="http://schemas.openxmlformats.org/officeDocument/2006/relationships/hyperlink" Target="https://www.lions.de/nachhaltigkeit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erlangen-hugenottenstadt.lions.de/kontakt" TargetMode="External"/><Relationship Id="rId5" Type="http://schemas.openxmlformats.org/officeDocument/2006/relationships/hyperlink" Target="https://erlangen-hugenottenstadt.lions.de/XXXSchulpreis" TargetMode="External"/><Relationship Id="rId4" Type="http://schemas.openxmlformats.org/officeDocument/2006/relationships/hyperlink" Target="https://www.lions.de/nachhaltigke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="" xmlns:a16="http://schemas.microsoft.com/office/drawing/2014/main" id="{A3C03834-57DA-4D09-916B-C50E20EBAAEF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CD0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="" xmlns:a16="http://schemas.microsoft.com/office/drawing/2014/main" id="{2F42F041-BCAE-4AAB-A364-8251C338A9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74" y="149274"/>
            <a:ext cx="787985" cy="787985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="" xmlns:a16="http://schemas.microsoft.com/office/drawing/2014/main" id="{C850EFF9-3DFB-4C2B-81EE-D6ED354934C9}"/>
              </a:ext>
            </a:extLst>
          </p:cNvPr>
          <p:cNvSpPr/>
          <p:nvPr/>
        </p:nvSpPr>
        <p:spPr>
          <a:xfrm>
            <a:off x="1218246" y="312433"/>
            <a:ext cx="5511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Lions Club Erlangen-Hugenottenstadt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="" xmlns:a16="http://schemas.microsoft.com/office/drawing/2014/main" id="{C3A69D2B-4324-492E-9694-3FAABA6F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674" y="1086531"/>
            <a:ext cx="6242001" cy="843083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de-DE" sz="2400" b="1" dirty="0">
                <a:latin typeface="Helvetica" panose="020B0604020202020204" pitchFamily="34" charset="0"/>
                <a:cs typeface="Helvetica" panose="020B0604020202020204" pitchFamily="34" charset="0"/>
              </a:rPr>
              <a:t>Lions-Preis für engagierte Schulklassen </a:t>
            </a:r>
            <a:r>
              <a:rPr lang="de-DE" sz="2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2025/2026</a:t>
            </a:r>
            <a:endParaRPr lang="de-DE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Der Lions Club Erlangen-Hugenottenstadt vergibt Förderpreise für Projekte an weiterführenden Schulen, die ein besonderes Engagement von Schülerinnen und Schülern für die Gesellschaft beinhalten.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1.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2.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3. Preis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: 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Welche Projekte können ausgezeichnet werden?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Schulprojekte oder Seminararbeiten im Bereich Umwelt, Geschichte, Gesundheit, Chancengleichheit, und anderen Themengebieten, die sich an den 17 Zielen für nachhaltige Entwicklung der UN orientieren.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3"/>
              </a:rPr>
              <a:t>https://www.lions.de/nachhaltigkeit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Wer kann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Schulklassen und Projekt-/Seminargruppen aller weiterführenden Schulen im Landkreis Erlangen.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Wann kann man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Bewerbungen können jedes Jahr bis zum </a:t>
            </a:r>
            <a:r>
              <a:rPr lang="de-DE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30.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November eingereicht werden. Eine Jury entscheidet über die Vergabe des Preises. Die Preisverleihung findet im Januar des Folgejahres statt.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Wie kann man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Die Bewerbungsunterlagen sind unter folgendem Link abrufbar: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https://erlangen-hugenottenstadt.lions.de/Schulpreis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Wir freuen uns auf Eure Ideen und Projekte!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Vorstand des Lions Club Erlangen-Hugenottenstadt</a:t>
            </a:r>
            <a:b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5"/>
              </a:rPr>
              <a:t>https://erlangen-hugenottenstadt.lions.de/kontakt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="" xmlns:a16="http://schemas.microsoft.com/office/drawing/2014/main" id="{006BDB85-5A44-4695-92AF-55BF7CC6BA8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4" y="8365587"/>
            <a:ext cx="1335405" cy="1335405"/>
          </a:xfrm>
          <a:prstGeom prst="rect">
            <a:avLst/>
          </a:prstGeom>
        </p:spPr>
      </p:pic>
      <p:grpSp>
        <p:nvGrpSpPr>
          <p:cNvPr id="14" name="Gruppieren 13">
            <a:extLst>
              <a:ext uri="{FF2B5EF4-FFF2-40B4-BE49-F238E27FC236}">
                <a16:creationId xmlns="" xmlns:a16="http://schemas.microsoft.com/office/drawing/2014/main" id="{11FE9E21-E0EF-4341-A01C-6F37D31C9628}"/>
              </a:ext>
            </a:extLst>
          </p:cNvPr>
          <p:cNvGrpSpPr/>
          <p:nvPr/>
        </p:nvGrpSpPr>
        <p:grpSpPr>
          <a:xfrm>
            <a:off x="4367004" y="2790824"/>
            <a:ext cx="2487869" cy="828142"/>
            <a:chOff x="4370130" y="4619624"/>
            <a:chExt cx="2487869" cy="828142"/>
          </a:xfrm>
        </p:grpSpPr>
        <p:sp>
          <p:nvSpPr>
            <p:cNvPr id="12" name="Ellipse 11">
              <a:extLst>
                <a:ext uri="{FF2B5EF4-FFF2-40B4-BE49-F238E27FC236}">
                  <a16:creationId xmlns="" xmlns:a16="http://schemas.microsoft.com/office/drawing/2014/main" id="{45763D5F-C4BB-4A8D-9C0D-7D8C48063142}"/>
                </a:ext>
              </a:extLst>
            </p:cNvPr>
            <p:cNvSpPr/>
            <p:nvPr/>
          </p:nvSpPr>
          <p:spPr>
            <a:xfrm>
              <a:off x="4370130" y="4619624"/>
              <a:ext cx="828000" cy="82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hteck 12">
              <a:extLst>
                <a:ext uri="{FF2B5EF4-FFF2-40B4-BE49-F238E27FC236}">
                  <a16:creationId xmlns="" xmlns:a16="http://schemas.microsoft.com/office/drawing/2014/main" id="{86F396C6-21AF-41DE-A7B7-1F6F1659FC27}"/>
                </a:ext>
              </a:extLst>
            </p:cNvPr>
            <p:cNvSpPr/>
            <p:nvPr/>
          </p:nvSpPr>
          <p:spPr>
            <a:xfrm>
              <a:off x="4752832" y="4619766"/>
              <a:ext cx="2105167" cy="82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1" name="Grafik 10">
              <a:extLst>
                <a:ext uri="{FF2B5EF4-FFF2-40B4-BE49-F238E27FC236}">
                  <a16:creationId xmlns="" xmlns:a16="http://schemas.microsoft.com/office/drawing/2014/main" id="{B6CA6FF0-DBC3-472A-BF7A-41880FFFF5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l="2605" t="11650" r="6155" b="7791"/>
            <a:stretch/>
          </p:blipFill>
          <p:spPr>
            <a:xfrm>
              <a:off x="4476469" y="4711890"/>
              <a:ext cx="2255293" cy="638032"/>
            </a:xfrm>
            <a:prstGeom prst="roundRect">
              <a:avLst>
                <a:gd name="adj" fmla="val 50000"/>
              </a:avLst>
            </a:prstGeom>
          </p:spPr>
        </p:pic>
      </p:grpSp>
    </p:spTree>
    <p:extLst>
      <p:ext uri="{BB962C8B-B14F-4D97-AF65-F5344CB8AC3E}">
        <p14:creationId xmlns:p14="http://schemas.microsoft.com/office/powerpoint/2010/main" val="122072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="" xmlns:a16="http://schemas.microsoft.com/office/drawing/2014/main" id="{EC683631-E314-49D4-920E-0AE5B8CDFD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581" t="6052" r="-268"/>
          <a:stretch/>
        </p:blipFill>
        <p:spPr>
          <a:xfrm>
            <a:off x="0" y="0"/>
            <a:ext cx="6858000" cy="9905999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="" xmlns:a16="http://schemas.microsoft.com/office/drawing/2014/main" id="{9C03C1B2-9515-449C-94B6-EF16EB01DE45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="" xmlns:a16="http://schemas.microsoft.com/office/drawing/2014/main" id="{2F42F041-BCAE-4AAB-A364-8251C338A9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74" y="149274"/>
            <a:ext cx="787985" cy="787985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="" xmlns:a16="http://schemas.microsoft.com/office/drawing/2014/main" id="{85EDFC00-E5B4-4FB8-B163-62413DA64ACF}"/>
              </a:ext>
            </a:extLst>
          </p:cNvPr>
          <p:cNvSpPr/>
          <p:nvPr/>
        </p:nvSpPr>
        <p:spPr>
          <a:xfrm>
            <a:off x="1218246" y="312433"/>
            <a:ext cx="5511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Lions Club Erlangen-Hugenottenstadt</a:t>
            </a:r>
          </a:p>
        </p:txBody>
      </p:sp>
      <p:grpSp>
        <p:nvGrpSpPr>
          <p:cNvPr id="24" name="Gruppieren 23">
            <a:extLst>
              <a:ext uri="{FF2B5EF4-FFF2-40B4-BE49-F238E27FC236}">
                <a16:creationId xmlns="" xmlns:a16="http://schemas.microsoft.com/office/drawing/2014/main" id="{3C060CE9-7709-43D7-948B-4E5A6FE981ED}"/>
              </a:ext>
            </a:extLst>
          </p:cNvPr>
          <p:cNvGrpSpPr/>
          <p:nvPr/>
        </p:nvGrpSpPr>
        <p:grpSpPr>
          <a:xfrm>
            <a:off x="3315110" y="2828924"/>
            <a:ext cx="2487869" cy="828142"/>
            <a:chOff x="4370130" y="4619624"/>
            <a:chExt cx="2487869" cy="828142"/>
          </a:xfrm>
        </p:grpSpPr>
        <p:sp>
          <p:nvSpPr>
            <p:cNvPr id="25" name="Ellipse 24">
              <a:extLst>
                <a:ext uri="{FF2B5EF4-FFF2-40B4-BE49-F238E27FC236}">
                  <a16:creationId xmlns="" xmlns:a16="http://schemas.microsoft.com/office/drawing/2014/main" id="{26A99A7B-9A1A-4316-ABF4-7856CBA75A5C}"/>
                </a:ext>
              </a:extLst>
            </p:cNvPr>
            <p:cNvSpPr/>
            <p:nvPr/>
          </p:nvSpPr>
          <p:spPr>
            <a:xfrm>
              <a:off x="4370130" y="4619624"/>
              <a:ext cx="828000" cy="82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Rechteck 25">
              <a:extLst>
                <a:ext uri="{FF2B5EF4-FFF2-40B4-BE49-F238E27FC236}">
                  <a16:creationId xmlns="" xmlns:a16="http://schemas.microsoft.com/office/drawing/2014/main" id="{A82C0226-6A19-4F45-AA94-F34F35BC4430}"/>
                </a:ext>
              </a:extLst>
            </p:cNvPr>
            <p:cNvSpPr/>
            <p:nvPr/>
          </p:nvSpPr>
          <p:spPr>
            <a:xfrm>
              <a:off x="4752832" y="4619766"/>
              <a:ext cx="2105167" cy="82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7" name="Grafik 26">
              <a:extLst>
                <a:ext uri="{FF2B5EF4-FFF2-40B4-BE49-F238E27FC236}">
                  <a16:creationId xmlns="" xmlns:a16="http://schemas.microsoft.com/office/drawing/2014/main" id="{5E5E340B-49C4-4B1E-8898-1ADAB00CE5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605" t="11650" r="6155" b="7791"/>
            <a:stretch/>
          </p:blipFill>
          <p:spPr>
            <a:xfrm>
              <a:off x="4476469" y="4711890"/>
              <a:ext cx="2255293" cy="638032"/>
            </a:xfrm>
            <a:prstGeom prst="rect">
              <a:avLst/>
            </a:prstGeom>
          </p:spPr>
        </p:pic>
      </p:grpSp>
      <p:sp>
        <p:nvSpPr>
          <p:cNvPr id="32" name="Textplatzhalter 8">
            <a:extLst>
              <a:ext uri="{FF2B5EF4-FFF2-40B4-BE49-F238E27FC236}">
                <a16:creationId xmlns="" xmlns:a16="http://schemas.microsoft.com/office/drawing/2014/main" id="{C093E64C-DAF7-44FD-AAE9-F1931C9C4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674" y="1086531"/>
            <a:ext cx="6242001" cy="843083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de-DE" sz="2400" b="1" dirty="0">
                <a:latin typeface="Helvetica" panose="020B0604020202020204" pitchFamily="34" charset="0"/>
                <a:cs typeface="Helvetica" panose="020B0604020202020204" pitchFamily="34" charset="0"/>
              </a:rPr>
              <a:t>Lions-Preis für engagierte Schulklassen </a:t>
            </a:r>
            <a:r>
              <a:rPr lang="de-DE" sz="2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2025/2026</a:t>
            </a:r>
            <a:endParaRPr lang="de-DE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Der Lions Club Erlangen-Hugenottenstadt vergibt Förderpreise für Projekte an weiterführenden Schulen, die ein besonderes Engagement von Schülerinnen und Schülern für die Gesellschaft beinhalten.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1.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2.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3.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Welche Projekte können ausgezeichnet werden?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Schulprojekte oder Seminararbeiten im Bereich Umwelt, Geschichte, Gesundheit, Chancengleichheit, und anderen Themengebieten, die sich an den 17 Zielen für nachhaltige Entwicklung der UN orientieren.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5"/>
              </a:rPr>
              <a:t>https://www.lions.de/nachhaltigkeit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Wer kann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Schulklassen und Projekt-/Seminargruppen aller weiterführenden Schulen im Landkreis Erlangen.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Wann kann man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Bewerbungen können jedes Jahr bis zum </a:t>
            </a:r>
            <a:r>
              <a:rPr lang="de-DE" sz="16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30.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November eingereicht werden. Eine Jury entscheidet über die Vergabe des Preises. Die Preisverleihung findet im Januar des Folgejahres statt.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Wie kann man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Die Bewerbungsunterlagen sind unter folgendem Link abrufbar: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6"/>
              </a:rPr>
              <a:t>https://erlangen-hugenottenstadt.lions.de/Schulpreis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Wir freuen uns auf Eure Ideen und Projekte!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Vorstand des </a:t>
            </a:r>
            <a:r>
              <a:rPr lang="de-DE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Lionsclub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 Erlangen-Hugenottenstadt</a:t>
            </a:r>
            <a:b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7"/>
              </a:rPr>
              <a:t>https://erlangen-hugenottenstadt.lions.de/kontakt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3" name="Grafik 32">
            <a:extLst>
              <a:ext uri="{FF2B5EF4-FFF2-40B4-BE49-F238E27FC236}">
                <a16:creationId xmlns="" xmlns:a16="http://schemas.microsoft.com/office/drawing/2014/main" id="{2EF67197-36A9-421D-BB11-AA9041A7C82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4" y="8365587"/>
            <a:ext cx="1335405" cy="133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96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="" xmlns:a16="http://schemas.microsoft.com/office/drawing/2014/main" id="{401F9838-6F3F-4171-A026-7711AD224D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26" t="-139" r="421" b="29273"/>
          <a:stretch/>
        </p:blipFill>
        <p:spPr>
          <a:xfrm>
            <a:off x="0" y="0"/>
            <a:ext cx="6858000" cy="809625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1000">
                <a:srgbClr val="FBFCFE"/>
              </a:gs>
              <a:gs pos="100000">
                <a:schemeClr val="bg1">
                  <a:alpha val="62000"/>
                </a:schemeClr>
              </a:gs>
            </a:gsLst>
            <a:lin ang="16200000" scaled="0"/>
          </a:gradFill>
        </p:spPr>
      </p:pic>
      <p:sp>
        <p:nvSpPr>
          <p:cNvPr id="11" name="Rechteck 10">
            <a:extLst>
              <a:ext uri="{FF2B5EF4-FFF2-40B4-BE49-F238E27FC236}">
                <a16:creationId xmlns="" xmlns:a16="http://schemas.microsoft.com/office/drawing/2014/main" id="{9C03C1B2-9515-449C-94B6-EF16EB01DE45}"/>
              </a:ext>
            </a:extLst>
          </p:cNvPr>
          <p:cNvSpPr/>
          <p:nvPr/>
        </p:nvSpPr>
        <p:spPr>
          <a:xfrm>
            <a:off x="-1564" y="0"/>
            <a:ext cx="6858000" cy="9906000"/>
          </a:xfrm>
          <a:prstGeom prst="rect">
            <a:avLst/>
          </a:prstGeom>
          <a:gradFill flip="none" rotWithShape="0">
            <a:gsLst>
              <a:gs pos="0">
                <a:srgbClr val="FFCD0C"/>
              </a:gs>
              <a:gs pos="52000">
                <a:srgbClr val="FBFCFE"/>
              </a:gs>
              <a:gs pos="100000">
                <a:srgbClr val="FFFFFF">
                  <a:alpha val="87000"/>
                  <a:lumMod val="100000"/>
                </a:srgb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="" xmlns:a16="http://schemas.microsoft.com/office/drawing/2014/main" id="{2F42F041-BCAE-4AAB-A364-8251C338A9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74" y="149274"/>
            <a:ext cx="787985" cy="787985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="" xmlns:a16="http://schemas.microsoft.com/office/drawing/2014/main" id="{85EDFC00-E5B4-4FB8-B163-62413DA64ACF}"/>
              </a:ext>
            </a:extLst>
          </p:cNvPr>
          <p:cNvSpPr/>
          <p:nvPr/>
        </p:nvSpPr>
        <p:spPr>
          <a:xfrm>
            <a:off x="1218246" y="312433"/>
            <a:ext cx="5511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bg2">
                    <a:lumMod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Lions Club Erlangen-Hugenottenstadt</a:t>
            </a:r>
          </a:p>
        </p:txBody>
      </p:sp>
      <p:sp>
        <p:nvSpPr>
          <p:cNvPr id="17" name="Textplatzhalter 8">
            <a:extLst>
              <a:ext uri="{FF2B5EF4-FFF2-40B4-BE49-F238E27FC236}">
                <a16:creationId xmlns="" xmlns:a16="http://schemas.microsoft.com/office/drawing/2014/main" id="{8C282933-2DF1-41A5-82C3-F3211B8AA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674" y="1086531"/>
            <a:ext cx="6242001" cy="843083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de-DE" sz="2400" b="1" dirty="0">
                <a:latin typeface="Helvetica" panose="020B0604020202020204" pitchFamily="34" charset="0"/>
                <a:cs typeface="Helvetica" panose="020B0604020202020204" pitchFamily="34" charset="0"/>
              </a:rPr>
              <a:t>Lions-Preis für engagierte Schulklassen </a:t>
            </a:r>
            <a:r>
              <a:rPr lang="de-DE" sz="2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2025/2026</a:t>
            </a:r>
            <a:endParaRPr lang="de-DE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Der Lions Club Erlangen-Hugenottenstadt vergibt Förderpreise für Projekte an weiterführenden Schulen, die ein besonderes Engagement von Schülerinnen und Schülern für die Gesellschaft beinhalten.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1.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2.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3. Preis: </a:t>
            </a:r>
            <a:r>
              <a:rPr lang="de-DE" sz="16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bis 1.000 </a:t>
            </a: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€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Welche Projekte können ausgezeichnet werden?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Schulprojekte oder Seminararbeiten im Bereich Umwelt, Geschichte, Gesundheit, Chancengleichheit, und anderen Themengebieten, die sich an den 17 Zielen für nachhaltige Entwicklung der UN orientieren.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4"/>
              </a:rPr>
              <a:t>https://www.lions.de/nachhaltigkeit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Wer kann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Schulklassen und Projekt-/Seminargruppen aller weiterführenden Schulen im Landkreis Erlangen.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Wann kann man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Bewerbungen können jedes Jahr bis </a:t>
            </a:r>
            <a:r>
              <a:rPr lang="de-DE" sz="1600">
                <a:latin typeface="Helvetica" panose="020B0604020202020204" pitchFamily="34" charset="0"/>
                <a:cs typeface="Helvetica" panose="020B0604020202020204" pitchFamily="34" charset="0"/>
              </a:rPr>
              <a:t>zum </a:t>
            </a:r>
            <a:r>
              <a:rPr lang="de-DE" sz="1600" smtClean="0">
                <a:latin typeface="Helvetica" panose="020B0604020202020204" pitchFamily="34" charset="0"/>
                <a:cs typeface="Helvetica" panose="020B0604020202020204" pitchFamily="34" charset="0"/>
              </a:rPr>
              <a:t>30.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November eingereicht werden. Eine Jury entscheidet über die Vergabe des Preises. Die Preisverleihung findet im Januar des Folgejahres statt.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Wie kann man sich bewerben?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Die Bewerbungsunterlagen sind unter folgendem Link abrufbar: 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5"/>
              </a:rPr>
              <a:t>https://erlangen-hugenottenstadt.lions.de/Schulpreis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Wir freuen uns auf Eure Ideen und Projekte!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Vorstand des </a:t>
            </a:r>
            <a:r>
              <a:rPr lang="de-DE" sz="1600" dirty="0" err="1">
                <a:latin typeface="Helvetica" panose="020B0604020202020204" pitchFamily="34" charset="0"/>
                <a:cs typeface="Helvetica" panose="020B0604020202020204" pitchFamily="34" charset="0"/>
              </a:rPr>
              <a:t>Lionsclub</a:t>
            </a: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  <a:t> Erlangen-Hugenottenstadt</a:t>
            </a:r>
            <a:b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de-DE" sz="1600" dirty="0">
                <a:latin typeface="Helvetica" panose="020B0604020202020204" pitchFamily="34" charset="0"/>
                <a:cs typeface="Helvetica" panose="020B0604020202020204" pitchFamily="34" charset="0"/>
                <a:hlinkClick r:id="rId6"/>
              </a:rPr>
              <a:t>https://erlangen-hugenottenstadt.lions.de/kontakt</a:t>
            </a:r>
            <a:endParaRPr lang="de-DE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8" name="Grafik 17">
            <a:extLst>
              <a:ext uri="{FF2B5EF4-FFF2-40B4-BE49-F238E27FC236}">
                <a16:creationId xmlns="" xmlns:a16="http://schemas.microsoft.com/office/drawing/2014/main" id="{2A73C19A-84BC-4F6C-9E6B-EE9BE830843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4" y="8365587"/>
            <a:ext cx="1335405" cy="1335405"/>
          </a:xfrm>
          <a:prstGeom prst="rect">
            <a:avLst/>
          </a:prstGeom>
        </p:spPr>
      </p:pic>
      <p:grpSp>
        <p:nvGrpSpPr>
          <p:cNvPr id="8" name="Gruppieren 7">
            <a:extLst>
              <a:ext uri="{FF2B5EF4-FFF2-40B4-BE49-F238E27FC236}">
                <a16:creationId xmlns="" xmlns:a16="http://schemas.microsoft.com/office/drawing/2014/main" id="{EF4F56EE-0411-49F9-BCD2-D7CB759CB723}"/>
              </a:ext>
            </a:extLst>
          </p:cNvPr>
          <p:cNvGrpSpPr/>
          <p:nvPr/>
        </p:nvGrpSpPr>
        <p:grpSpPr>
          <a:xfrm>
            <a:off x="4367004" y="2790824"/>
            <a:ext cx="2487869" cy="828142"/>
            <a:chOff x="4370130" y="4619624"/>
            <a:chExt cx="2487869" cy="828142"/>
          </a:xfrm>
        </p:grpSpPr>
        <p:sp>
          <p:nvSpPr>
            <p:cNvPr id="9" name="Ellipse 8">
              <a:extLst>
                <a:ext uri="{FF2B5EF4-FFF2-40B4-BE49-F238E27FC236}">
                  <a16:creationId xmlns="" xmlns:a16="http://schemas.microsoft.com/office/drawing/2014/main" id="{19F69B03-A519-4549-AAB1-91E6CDF81547}"/>
                </a:ext>
              </a:extLst>
            </p:cNvPr>
            <p:cNvSpPr/>
            <p:nvPr/>
          </p:nvSpPr>
          <p:spPr>
            <a:xfrm>
              <a:off x="4370130" y="4619624"/>
              <a:ext cx="828000" cy="82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>
              <a:extLst>
                <a:ext uri="{FF2B5EF4-FFF2-40B4-BE49-F238E27FC236}">
                  <a16:creationId xmlns="" xmlns:a16="http://schemas.microsoft.com/office/drawing/2014/main" id="{32148D3C-7A82-4439-A4CC-58A48A2FAD18}"/>
                </a:ext>
              </a:extLst>
            </p:cNvPr>
            <p:cNvSpPr/>
            <p:nvPr/>
          </p:nvSpPr>
          <p:spPr>
            <a:xfrm>
              <a:off x="4752832" y="4619766"/>
              <a:ext cx="2105167" cy="82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2" name="Grafik 11">
              <a:extLst>
                <a:ext uri="{FF2B5EF4-FFF2-40B4-BE49-F238E27FC236}">
                  <a16:creationId xmlns="" xmlns:a16="http://schemas.microsoft.com/office/drawing/2014/main" id="{D2E67AEC-3292-4B90-95C2-7B988F023C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2605" t="11650" r="6155" b="7791"/>
            <a:stretch/>
          </p:blipFill>
          <p:spPr>
            <a:xfrm>
              <a:off x="4476469" y="4711890"/>
              <a:ext cx="2255293" cy="638032"/>
            </a:xfrm>
            <a:prstGeom prst="roundRect">
              <a:avLst>
                <a:gd name="adj" fmla="val 50000"/>
              </a:avLst>
            </a:prstGeom>
          </p:spPr>
        </p:pic>
      </p:grpSp>
    </p:spTree>
    <p:extLst>
      <p:ext uri="{BB962C8B-B14F-4D97-AF65-F5344CB8AC3E}">
        <p14:creationId xmlns:p14="http://schemas.microsoft.com/office/powerpoint/2010/main" val="3087672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529</Words>
  <Application>Microsoft Office PowerPoint</Application>
  <PresentationFormat>A4-Papier (210x297 mm)</PresentationFormat>
  <Paragraphs>66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Metzler, Markus</dc:creator>
  <cp:lastModifiedBy>Tacke, Julia-Anna</cp:lastModifiedBy>
  <cp:revision>31</cp:revision>
  <cp:lastPrinted>2025-06-23T09:43:15Z</cp:lastPrinted>
  <dcterms:created xsi:type="dcterms:W3CDTF">2024-02-22T05:45:08Z</dcterms:created>
  <dcterms:modified xsi:type="dcterms:W3CDTF">2025-06-23T09:46:06Z</dcterms:modified>
</cp:coreProperties>
</file>